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6" r:id="rId3"/>
    <p:sldId id="316" r:id="rId4"/>
    <p:sldId id="317" r:id="rId5"/>
    <p:sldId id="318" r:id="rId6"/>
    <p:sldId id="289" r:id="rId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3F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58951E-D0BD-43A5-A16D-0AA15596F9B7}" type="datetimeFigureOut">
              <a:rPr lang="zh-CN" altLang="en-US" smtClean="0"/>
              <a:t>2025/9/13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69AA3A-A06F-4B8D-994B-E2382D465422}" type="slidenum">
              <a:rPr lang="zh-CN" altLang="en-US" smtClean="0"/>
              <a:t>‹#›</a:t>
            </a:fld>
            <a:endParaRPr lang="zh-CN" altLang="en-US"/>
          </a:p>
        </p:txBody>
      </p:sp>
    </p:spTree>
    <p:extLst>
      <p:ext uri="{BB962C8B-B14F-4D97-AF65-F5344CB8AC3E}">
        <p14:creationId xmlns:p14="http://schemas.microsoft.com/office/powerpoint/2010/main" val="3647880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4BAEC082-27E9-449F-B784-A91DE4D45036}"/>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426FC56-BFA8-45D7-95C0-740D80159D82}"/>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拓展知识  </a:t>
            </a:r>
          </a:p>
        </p:txBody>
      </p:sp>
    </p:spTree>
    <p:extLst>
      <p:ext uri="{BB962C8B-B14F-4D97-AF65-F5344CB8AC3E}">
        <p14:creationId xmlns:p14="http://schemas.microsoft.com/office/powerpoint/2010/main" val="13001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2025/9/13</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2025/9/13</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2025/9/13</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2025/9/13</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2025/9/13</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3" name="图片 2">
            <a:extLst>
              <a:ext uri="{FF2B5EF4-FFF2-40B4-BE49-F238E27FC236}">
                <a16:creationId xmlns:a16="http://schemas.microsoft.com/office/drawing/2014/main" id="{86C9D6D9-53FD-47F9-95A8-055ABAB5DA02}"/>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2655378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2025/9/13</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2025/9/13</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2025/9/13</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2025/9/13</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2025/9/13</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2025/9/13</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2025/9/13</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2025/9/13</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3CDECE70-BBAC-48C2-8FD8-07268BC8999B}"/>
              </a:ext>
            </a:extLst>
          </p:cNvPr>
          <p:cNvSpPr>
            <a:spLocks noGrp="1"/>
          </p:cNvSpPr>
          <p:nvPr/>
        </p:nvSpPr>
        <p:spPr>
          <a:xfrm>
            <a:off x="1524000" y="1213571"/>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a:lstStyle>
          <a:p>
            <a:pPr>
              <a:lnSpc>
                <a:spcPct val="150000"/>
              </a:lnSpc>
            </a:pPr>
            <a:r>
              <a:rPr lang="zh-CN" altLang="en-US" dirty="0"/>
              <a:t>学习单元四</a:t>
            </a:r>
            <a:br>
              <a:rPr lang="en-US" altLang="zh-CN" dirty="0"/>
            </a:br>
            <a:r>
              <a:rPr lang="zh-CN" altLang="en-US" dirty="0"/>
              <a:t>拓展知识</a:t>
            </a:r>
          </a:p>
        </p:txBody>
      </p:sp>
      <p:sp>
        <p:nvSpPr>
          <p:cNvPr id="5" name="副标题 2">
            <a:extLst>
              <a:ext uri="{FF2B5EF4-FFF2-40B4-BE49-F238E27FC236}">
                <a16:creationId xmlns:a16="http://schemas.microsoft.com/office/drawing/2014/main" id="{FDA26CED-1AC0-4A40-9A1D-DA10E751B9D8}"/>
              </a:ext>
            </a:extLst>
          </p:cNvPr>
          <p:cNvSpPr>
            <a:spLocks noGrp="1"/>
          </p:cNvSpPr>
          <p:nvPr/>
        </p:nvSpPr>
        <p:spPr>
          <a:xfrm>
            <a:off x="1524000" y="3988667"/>
            <a:ext cx="9144000"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t>驱动电机减速机构</a:t>
            </a:r>
          </a:p>
        </p:txBody>
      </p:sp>
    </p:spTree>
    <p:extLst>
      <p:ext uri="{BB962C8B-B14F-4D97-AF65-F5344CB8AC3E}">
        <p14:creationId xmlns:p14="http://schemas.microsoft.com/office/powerpoint/2010/main" val="4127254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驱动电机减速机构</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92833" y="1706733"/>
            <a:ext cx="6907238" cy="521072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一、减速器的功能</a:t>
            </a:r>
          </a:p>
          <a:p>
            <a:pPr>
              <a:lnSpc>
                <a:spcPct val="150000"/>
              </a:lnSpc>
            </a:pPr>
            <a:r>
              <a:rPr lang="zh-CN" altLang="en-US" sz="2000" dirty="0">
                <a:latin typeface="方正楷体_GBK" panose="03000509000000000000" pitchFamily="65" charset="-122"/>
                <a:ea typeface="方正楷体_GBK" panose="03000509000000000000" pitchFamily="65" charset="-122"/>
              </a:rPr>
              <a:t>纯电动汽车驱动单元通常主要包括一个大功率的驱动电机和用于将电机进行减速的齿轮减速机构，或者其他形式的减速齿轮机构。同时根据驱动单元的设计不同，有的车辆驱动单元还得有差速机构。电动汽车的驱动系统不再需要多档位的变速器，驱动系统结构得以大幅简化。</a:t>
            </a:r>
          </a:p>
          <a:p>
            <a:pPr>
              <a:lnSpc>
                <a:spcPct val="150000"/>
              </a:lnSpc>
            </a:pPr>
            <a:r>
              <a:rPr lang="zh-CN" altLang="en-US" sz="2000" dirty="0">
                <a:latin typeface="方正楷体_GBK" panose="03000509000000000000" pitchFamily="65" charset="-122"/>
                <a:ea typeface="方正楷体_GBK" panose="03000509000000000000" pitchFamily="65" charset="-122"/>
              </a:rPr>
              <a:t>减速器介于驱动电机和驱动半轴之间，驱动电机的动力输出轴通过花键直接与减速器输入轴齿轮连接。一方面减速器将驱动电机的动力传给驱动半轴，起到降低转速增大转矩作用，另一方面满足汽车转弯及在不平路面上行驶时，左右驱动轮以不同的转速旋转，保证车辆的平稳运行。</a:t>
            </a:r>
          </a:p>
        </p:txBody>
      </p:sp>
      <p:pic>
        <p:nvPicPr>
          <p:cNvPr id="5" name="图片 4" descr="4-1-1 减速器安装位置">
            <a:extLst>
              <a:ext uri="{FF2B5EF4-FFF2-40B4-BE49-F238E27FC236}">
                <a16:creationId xmlns:a16="http://schemas.microsoft.com/office/drawing/2014/main" id="{96EE9D96-D0B0-45AB-8F92-6454A6D929E5}"/>
              </a:ext>
            </a:extLst>
          </p:cNvPr>
          <p:cNvPicPr/>
          <p:nvPr/>
        </p:nvPicPr>
        <p:blipFill>
          <a:blip r:embed="rId2">
            <a:clrChange>
              <a:clrFrom>
                <a:srgbClr val="FFFFFF">
                  <a:alpha val="100000"/>
                </a:srgbClr>
              </a:clrFrom>
              <a:clrTo>
                <a:srgbClr val="FFFFFF">
                  <a:alpha val="100000"/>
                  <a:alpha val="0"/>
                </a:srgbClr>
              </a:clrTo>
            </a:clrChange>
          </a:blip>
          <a:stretch>
            <a:fillRect/>
          </a:stretch>
        </p:blipFill>
        <p:spPr>
          <a:xfrm>
            <a:off x="7805557" y="2996843"/>
            <a:ext cx="4386443" cy="2630502"/>
          </a:xfrm>
          <a:prstGeom prst="rect">
            <a:avLst/>
          </a:prstGeom>
        </p:spPr>
      </p:pic>
      <p:sp>
        <p:nvSpPr>
          <p:cNvPr id="6" name="文本框 5">
            <a:extLst>
              <a:ext uri="{FF2B5EF4-FFF2-40B4-BE49-F238E27FC236}">
                <a16:creationId xmlns:a16="http://schemas.microsoft.com/office/drawing/2014/main" id="{7B2F5297-3817-4A8F-8ED5-724C9D1B8B36}"/>
              </a:ext>
            </a:extLst>
          </p:cNvPr>
          <p:cNvSpPr txBox="1"/>
          <p:nvPr/>
        </p:nvSpPr>
        <p:spPr>
          <a:xfrm>
            <a:off x="8447854" y="6222760"/>
            <a:ext cx="2723729" cy="369332"/>
          </a:xfrm>
          <a:prstGeom prst="rect">
            <a:avLst/>
          </a:prstGeom>
          <a:noFill/>
        </p:spPr>
        <p:txBody>
          <a:bodyPr wrap="square">
            <a:spAutoFit/>
          </a:bodyPr>
          <a:lstStyle/>
          <a:p>
            <a:r>
              <a:rPr lang="zh-CN" altLang="zh-CN" sz="1800" dirty="0">
                <a:effectLst/>
                <a:latin typeface="方正楷体_GBK" panose="03000509000000000000" pitchFamily="65" charset="-122"/>
                <a:ea typeface="方正楷体_GBK" panose="03000509000000000000" pitchFamily="65" charset="-122"/>
                <a:cs typeface="Times New Roman" panose="02020603050405020304" pitchFamily="18" charset="0"/>
              </a:rPr>
              <a:t>电动汽车动力传递路线</a:t>
            </a:r>
            <a:endParaRPr lang="zh-CN" altLang="en-US"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95991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驱动电机减速机构</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92833" y="1706733"/>
            <a:ext cx="6907238" cy="151740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二、吉利帝豪</a:t>
            </a:r>
            <a:r>
              <a:rPr lang="en-US" altLang="zh-CN" sz="2400" dirty="0">
                <a:latin typeface="方正黑体_GBK" panose="03000509000000000000" pitchFamily="65" charset="-122"/>
                <a:ea typeface="方正黑体_GBK" panose="03000509000000000000" pitchFamily="65" charset="-122"/>
              </a:rPr>
              <a:t>EV450</a:t>
            </a:r>
            <a:r>
              <a:rPr lang="zh-CN" altLang="en-US" sz="2400" dirty="0">
                <a:latin typeface="方正黑体_GBK" panose="03000509000000000000" pitchFamily="65" charset="-122"/>
                <a:ea typeface="方正黑体_GBK" panose="03000509000000000000" pitchFamily="65" charset="-122"/>
              </a:rPr>
              <a:t>的减速机构</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）减速机构的构成</a:t>
            </a:r>
          </a:p>
          <a:p>
            <a:pPr>
              <a:lnSpc>
                <a:spcPct val="150000"/>
              </a:lnSpc>
            </a:pPr>
            <a:r>
              <a:rPr lang="zh-CN" altLang="en-US" sz="2000" dirty="0">
                <a:latin typeface="方正楷体_GBK" panose="03000509000000000000" pitchFamily="65" charset="-122"/>
                <a:ea typeface="方正楷体_GBK" panose="03000509000000000000" pitchFamily="65" charset="-122"/>
              </a:rPr>
              <a:t>吉利帝豪 </a:t>
            </a:r>
            <a:r>
              <a:rPr lang="en-US" altLang="zh-CN" sz="2000" dirty="0">
                <a:latin typeface="方正楷体_GBK" panose="03000509000000000000" pitchFamily="65" charset="-122"/>
                <a:ea typeface="方正楷体_GBK" panose="03000509000000000000" pitchFamily="65" charset="-122"/>
              </a:rPr>
              <a:t>EV450 </a:t>
            </a:r>
            <a:r>
              <a:rPr lang="zh-CN" altLang="en-US" sz="2000" dirty="0">
                <a:latin typeface="方正楷体_GBK" panose="03000509000000000000" pitchFamily="65" charset="-122"/>
                <a:ea typeface="方正楷体_GBK" panose="03000509000000000000" pitchFamily="65" charset="-122"/>
              </a:rPr>
              <a:t>减速器安装于汽车前舱。</a:t>
            </a:r>
          </a:p>
        </p:txBody>
      </p:sp>
      <p:sp>
        <p:nvSpPr>
          <p:cNvPr id="6" name="文本框 5">
            <a:extLst>
              <a:ext uri="{FF2B5EF4-FFF2-40B4-BE49-F238E27FC236}">
                <a16:creationId xmlns:a16="http://schemas.microsoft.com/office/drawing/2014/main" id="{7B2F5297-3817-4A8F-8ED5-724C9D1B8B36}"/>
              </a:ext>
            </a:extLst>
          </p:cNvPr>
          <p:cNvSpPr txBox="1"/>
          <p:nvPr/>
        </p:nvSpPr>
        <p:spPr>
          <a:xfrm>
            <a:off x="6632306" y="5477435"/>
            <a:ext cx="2723729" cy="369332"/>
          </a:xfrm>
          <a:prstGeom prst="rect">
            <a:avLst/>
          </a:prstGeom>
          <a:noFill/>
        </p:spPr>
        <p:txBody>
          <a:bodyPr wrap="square">
            <a:spAutoFit/>
          </a:bodyPr>
          <a:lstStyle/>
          <a:p>
            <a:r>
              <a:rPr lang="en-US" altLang="zh-CN" sz="1800" dirty="0">
                <a:effectLst/>
                <a:latin typeface="方正楷体_GBK" panose="03000509000000000000" pitchFamily="65" charset="-122"/>
                <a:ea typeface="方正楷体_GBK" panose="03000509000000000000" pitchFamily="65" charset="-122"/>
                <a:cs typeface="Times New Roman" panose="02020603050405020304" pitchFamily="18" charset="0"/>
              </a:rPr>
              <a:t>EV450 </a:t>
            </a:r>
            <a:r>
              <a:rPr lang="zh-CN" altLang="en-US" sz="1800" dirty="0">
                <a:effectLst/>
                <a:latin typeface="方正楷体_GBK" panose="03000509000000000000" pitchFamily="65" charset="-122"/>
                <a:ea typeface="方正楷体_GBK" panose="03000509000000000000" pitchFamily="65" charset="-122"/>
                <a:cs typeface="Times New Roman" panose="02020603050405020304" pitchFamily="18" charset="0"/>
              </a:rPr>
              <a:t>减速器结构示意图</a:t>
            </a:r>
            <a:endParaRPr lang="zh-CN" altLang="en-US" dirty="0">
              <a:latin typeface="方正楷体_GBK" panose="03000509000000000000" pitchFamily="65" charset="-122"/>
              <a:ea typeface="方正楷体_GBK" panose="03000509000000000000" pitchFamily="65" charset="-122"/>
            </a:endParaRPr>
          </a:p>
        </p:txBody>
      </p:sp>
      <p:pic>
        <p:nvPicPr>
          <p:cNvPr id="7" name="图片 6" descr="4-1-3">
            <a:extLst>
              <a:ext uri="{FF2B5EF4-FFF2-40B4-BE49-F238E27FC236}">
                <a16:creationId xmlns:a16="http://schemas.microsoft.com/office/drawing/2014/main" id="{483FBF06-52E0-4872-A6BA-2CECBD5632C5}"/>
              </a:ext>
            </a:extLst>
          </p:cNvPr>
          <p:cNvPicPr/>
          <p:nvPr/>
        </p:nvPicPr>
        <p:blipFill>
          <a:blip r:embed="rId2">
            <a:clrChange>
              <a:clrFrom>
                <a:srgbClr val="FFFFFF">
                  <a:alpha val="100000"/>
                </a:srgbClr>
              </a:clrFrom>
              <a:clrTo>
                <a:srgbClr val="FFFFFF">
                  <a:alpha val="100000"/>
                  <a:alpha val="0"/>
                </a:srgbClr>
              </a:clrTo>
            </a:clrChange>
          </a:blip>
          <a:stretch>
            <a:fillRect/>
          </a:stretch>
        </p:blipFill>
        <p:spPr>
          <a:xfrm>
            <a:off x="5282321" y="2217567"/>
            <a:ext cx="4635500" cy="2933700"/>
          </a:xfrm>
          <a:prstGeom prst="rect">
            <a:avLst/>
          </a:prstGeom>
        </p:spPr>
      </p:pic>
    </p:spTree>
    <p:extLst>
      <p:ext uri="{BB962C8B-B14F-4D97-AF65-F5344CB8AC3E}">
        <p14:creationId xmlns:p14="http://schemas.microsoft.com/office/powerpoint/2010/main" val="525545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驱动电机减速机构</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92833" y="1706733"/>
            <a:ext cx="5403168"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二、吉利帝豪</a:t>
            </a:r>
            <a:r>
              <a:rPr lang="en-US" altLang="zh-CN" sz="2400" dirty="0">
                <a:latin typeface="方正黑体_GBK" panose="03000509000000000000" pitchFamily="65" charset="-122"/>
                <a:ea typeface="方正黑体_GBK" panose="03000509000000000000" pitchFamily="65" charset="-122"/>
              </a:rPr>
              <a:t>EV450</a:t>
            </a:r>
            <a:r>
              <a:rPr lang="zh-CN" altLang="en-US" sz="2400" dirty="0">
                <a:latin typeface="方正黑体_GBK" panose="03000509000000000000" pitchFamily="65" charset="-122"/>
                <a:ea typeface="方正黑体_GBK" panose="03000509000000000000" pitchFamily="65" charset="-122"/>
              </a:rPr>
              <a:t>的减速机构</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）减速器控制</a:t>
            </a:r>
          </a:p>
          <a:p>
            <a:pPr>
              <a:lnSpc>
                <a:spcPct val="150000"/>
              </a:lnSpc>
            </a:pPr>
            <a:r>
              <a:rPr lang="zh-CN" altLang="en-US" sz="2000" dirty="0">
                <a:latin typeface="方正楷体_GBK" panose="03000509000000000000" pitchFamily="65" charset="-122"/>
                <a:ea typeface="方正楷体_GBK" panose="03000509000000000000" pitchFamily="65" charset="-122"/>
              </a:rPr>
              <a:t>驾驶员操作电子换挡器进入</a:t>
            </a:r>
            <a:r>
              <a:rPr lang="en-US" altLang="zh-CN" sz="2000" dirty="0">
                <a:latin typeface="方正楷体_GBK" panose="03000509000000000000" pitchFamily="65" charset="-122"/>
                <a:ea typeface="方正楷体_GBK" panose="03000509000000000000" pitchFamily="65" charset="-122"/>
              </a:rPr>
              <a:t>P</a:t>
            </a:r>
            <a:r>
              <a:rPr lang="zh-CN" altLang="en-US" sz="2000" dirty="0">
                <a:latin typeface="方正楷体_GBK" panose="03000509000000000000" pitchFamily="65" charset="-122"/>
                <a:ea typeface="方正楷体_GBK" panose="03000509000000000000" pitchFamily="65" charset="-122"/>
              </a:rPr>
              <a:t>挡，电子换挡器将驻车请求信号发送到整车控制器</a:t>
            </a:r>
            <a:r>
              <a:rPr lang="en-US" altLang="zh-CN" sz="2000" dirty="0">
                <a:latin typeface="方正楷体_GBK" panose="03000509000000000000" pitchFamily="65" charset="-122"/>
                <a:ea typeface="方正楷体_GBK" panose="03000509000000000000" pitchFamily="65" charset="-122"/>
              </a:rPr>
              <a:t>VCU</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VCU</a:t>
            </a:r>
            <a:r>
              <a:rPr lang="zh-CN" altLang="en-US" sz="2000" dirty="0">
                <a:latin typeface="方正楷体_GBK" panose="03000509000000000000" pitchFamily="65" charset="-122"/>
                <a:ea typeface="方正楷体_GBK" panose="03000509000000000000" pitchFamily="65" charset="-122"/>
              </a:rPr>
              <a:t>结合当前驱动电机转速及轮速情况判断是否符合驻车条件。当符合条件时，</a:t>
            </a:r>
            <a:r>
              <a:rPr lang="en-US" altLang="zh-CN" sz="2000" dirty="0">
                <a:latin typeface="方正楷体_GBK" panose="03000509000000000000" pitchFamily="65" charset="-122"/>
                <a:ea typeface="方正楷体_GBK" panose="03000509000000000000" pitchFamily="65" charset="-122"/>
              </a:rPr>
              <a:t>VCU</a:t>
            </a:r>
            <a:r>
              <a:rPr lang="zh-CN" altLang="en-US" sz="2000" dirty="0">
                <a:latin typeface="方正楷体_GBK" panose="03000509000000000000" pitchFamily="65" charset="-122"/>
                <a:ea typeface="方正楷体_GBK" panose="03000509000000000000" pitchFamily="65" charset="-122"/>
              </a:rPr>
              <a:t>发送驻车指令到</a:t>
            </a:r>
            <a:r>
              <a:rPr lang="en-US" altLang="zh-CN" sz="2000" dirty="0">
                <a:latin typeface="方正楷体_GBK" panose="03000509000000000000" pitchFamily="65" charset="-122"/>
                <a:ea typeface="方正楷体_GBK" panose="03000509000000000000" pitchFamily="65" charset="-122"/>
              </a:rPr>
              <a:t>TCU, TCU</a:t>
            </a:r>
            <a:r>
              <a:rPr lang="zh-CN" altLang="en-US" sz="2000" dirty="0">
                <a:latin typeface="方正楷体_GBK" panose="03000509000000000000" pitchFamily="65" charset="-122"/>
                <a:ea typeface="方正楷体_GBK" panose="03000509000000000000" pitchFamily="65" charset="-122"/>
              </a:rPr>
              <a:t>根据驻车条件判断是否进行驻车，</a:t>
            </a:r>
            <a:r>
              <a:rPr lang="en-US" altLang="zh-CN" sz="2000" dirty="0">
                <a:latin typeface="方正楷体_GBK" panose="03000509000000000000" pitchFamily="65" charset="-122"/>
                <a:ea typeface="方正楷体_GBK" panose="03000509000000000000" pitchFamily="65" charset="-122"/>
              </a:rPr>
              <a:t>TCU</a:t>
            </a:r>
            <a:r>
              <a:rPr lang="zh-CN" altLang="en-US" sz="2000" dirty="0">
                <a:latin typeface="方正楷体_GBK" panose="03000509000000000000" pitchFamily="65" charset="-122"/>
                <a:ea typeface="方正楷体_GBK" panose="03000509000000000000" pitchFamily="65" charset="-122"/>
              </a:rPr>
              <a:t>控制驻车电机进入</a:t>
            </a:r>
            <a:r>
              <a:rPr lang="en-US" altLang="zh-CN" sz="2000" dirty="0">
                <a:latin typeface="方正楷体_GBK" panose="03000509000000000000" pitchFamily="65" charset="-122"/>
                <a:ea typeface="方正楷体_GBK" panose="03000509000000000000" pitchFamily="65" charset="-122"/>
              </a:rPr>
              <a:t>P</a:t>
            </a:r>
            <a:r>
              <a:rPr lang="zh-CN" altLang="en-US" sz="2000" dirty="0">
                <a:latin typeface="方正楷体_GBK" panose="03000509000000000000" pitchFamily="65" charset="-122"/>
                <a:ea typeface="方正楷体_GBK" panose="03000509000000000000" pitchFamily="65" charset="-122"/>
              </a:rPr>
              <a:t>挡，锁止减速器。驻车完成后</a:t>
            </a:r>
            <a:r>
              <a:rPr lang="en-US" altLang="zh-CN" sz="2000" dirty="0">
                <a:latin typeface="方正楷体_GBK" panose="03000509000000000000" pitchFamily="65" charset="-122"/>
                <a:ea typeface="方正楷体_GBK" panose="03000509000000000000" pitchFamily="65" charset="-122"/>
              </a:rPr>
              <a:t>TCU</a:t>
            </a:r>
            <a:r>
              <a:rPr lang="zh-CN" altLang="en-US" sz="2000" dirty="0">
                <a:latin typeface="方正楷体_GBK" panose="03000509000000000000" pitchFamily="65" charset="-122"/>
                <a:ea typeface="方正楷体_GBK" panose="03000509000000000000" pitchFamily="65" charset="-122"/>
              </a:rPr>
              <a:t>将收到减速器发出的</a:t>
            </a:r>
            <a:r>
              <a:rPr lang="en-US" altLang="zh-CN" sz="2000" dirty="0">
                <a:latin typeface="方正楷体_GBK" panose="03000509000000000000" pitchFamily="65" charset="-122"/>
                <a:ea typeface="方正楷体_GBK" panose="03000509000000000000" pitchFamily="65" charset="-122"/>
              </a:rPr>
              <a:t>P</a:t>
            </a:r>
            <a:r>
              <a:rPr lang="zh-CN" altLang="en-US" sz="2000" dirty="0">
                <a:latin typeface="方正楷体_GBK" panose="03000509000000000000" pitchFamily="65" charset="-122"/>
                <a:ea typeface="方正楷体_GBK" panose="03000509000000000000" pitchFamily="65" charset="-122"/>
              </a:rPr>
              <a:t>档住置信号，并将此情号反馈给</a:t>
            </a:r>
            <a:r>
              <a:rPr lang="en-US" altLang="zh-CN" sz="2000" dirty="0">
                <a:latin typeface="方正楷体_GBK" panose="03000509000000000000" pitchFamily="65" charset="-122"/>
                <a:ea typeface="方正楷体_GBK" panose="03000509000000000000" pitchFamily="65" charset="-122"/>
              </a:rPr>
              <a:t>VCU</a:t>
            </a:r>
            <a:r>
              <a:rPr lang="zh-CN" altLang="en-US" sz="2000" dirty="0">
                <a:latin typeface="方正楷体_GBK" panose="03000509000000000000" pitchFamily="65" charset="-122"/>
                <a:ea typeface="方正楷体_GBK" panose="03000509000000000000" pitchFamily="65" charset="-122"/>
              </a:rPr>
              <a:t>， 完成换档过程。</a:t>
            </a:r>
          </a:p>
        </p:txBody>
      </p:sp>
      <p:pic>
        <p:nvPicPr>
          <p:cNvPr id="8" name="图片 7">
            <a:extLst>
              <a:ext uri="{FF2B5EF4-FFF2-40B4-BE49-F238E27FC236}">
                <a16:creationId xmlns:a16="http://schemas.microsoft.com/office/drawing/2014/main" id="{43EF63E9-33A6-4974-8E1E-23E0D94AFCE9}"/>
              </a:ext>
            </a:extLst>
          </p:cNvPr>
          <p:cNvPicPr/>
          <p:nvPr/>
        </p:nvPicPr>
        <p:blipFill rotWithShape="1">
          <a:blip r:embed="rId2"/>
          <a:srcRect t="6182"/>
          <a:stretch/>
        </p:blipFill>
        <p:spPr bwMode="auto">
          <a:xfrm>
            <a:off x="6385063" y="2664102"/>
            <a:ext cx="5403168" cy="2809046"/>
          </a:xfrm>
          <a:prstGeom prst="rect">
            <a:avLst/>
          </a:prstGeom>
          <a:ln>
            <a:noFill/>
          </a:ln>
          <a:extLst>
            <a:ext uri="{53640926-AAD7-44D8-BBD7-CCE9431645EC}">
              <a14:shadowObscured xmlns:a14="http://schemas.microsoft.com/office/drawing/2010/main"/>
            </a:ext>
          </a:extLst>
        </p:spPr>
      </p:pic>
      <p:sp>
        <p:nvSpPr>
          <p:cNvPr id="9" name="文本框 8">
            <a:extLst>
              <a:ext uri="{FF2B5EF4-FFF2-40B4-BE49-F238E27FC236}">
                <a16:creationId xmlns:a16="http://schemas.microsoft.com/office/drawing/2014/main" id="{C853034C-AA1F-44F0-BE71-659D7AEFE9D6}"/>
              </a:ext>
            </a:extLst>
          </p:cNvPr>
          <p:cNvSpPr txBox="1"/>
          <p:nvPr/>
        </p:nvSpPr>
        <p:spPr>
          <a:xfrm>
            <a:off x="8100391" y="5896943"/>
            <a:ext cx="2329070" cy="369332"/>
          </a:xfrm>
          <a:prstGeom prst="rect">
            <a:avLst/>
          </a:prstGeom>
          <a:noFill/>
        </p:spPr>
        <p:txBody>
          <a:bodyPr wrap="square">
            <a:spAutoFit/>
          </a:bodyPr>
          <a:lstStyle/>
          <a:p>
            <a:pPr indent="355600" algn="l"/>
            <a:r>
              <a:rPr lang="zh-CN" altLang="zh-CN" sz="1800" kern="100" dirty="0">
                <a:effectLst/>
                <a:latin typeface="方正楷体_GBK" panose="03000509000000000000" pitchFamily="65" charset="-122"/>
                <a:ea typeface="方正楷体_GBK" panose="03000509000000000000" pitchFamily="65" charset="-122"/>
                <a:cs typeface="Times New Roman" panose="02020603050405020304" pitchFamily="18" charset="0"/>
              </a:rPr>
              <a:t>驻车控制流程图</a:t>
            </a:r>
            <a:endParaRPr lang="zh-CN" altLang="zh-CN" sz="1200" kern="100" dirty="0">
              <a:effectLst/>
              <a:latin typeface="方正楷体_GBK" panose="03000509000000000000" pitchFamily="65" charset="-122"/>
              <a:ea typeface="方正楷体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783975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驱动电机减速机构</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92833" y="1706733"/>
            <a:ext cx="5403168" cy="428739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二、吉利帝豪</a:t>
            </a:r>
            <a:r>
              <a:rPr lang="en-US" altLang="zh-CN" sz="2400" dirty="0">
                <a:latin typeface="方正黑体_GBK" panose="03000509000000000000" pitchFamily="65" charset="-122"/>
                <a:ea typeface="方正黑体_GBK" panose="03000509000000000000" pitchFamily="65" charset="-122"/>
              </a:rPr>
              <a:t>EV450</a:t>
            </a:r>
            <a:r>
              <a:rPr lang="zh-CN" altLang="en-US" sz="2400" dirty="0">
                <a:latin typeface="方正黑体_GBK" panose="03000509000000000000" pitchFamily="65" charset="-122"/>
                <a:ea typeface="方正黑体_GBK" panose="03000509000000000000" pitchFamily="65" charset="-122"/>
              </a:rPr>
              <a:t>的减速机构</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）减速器控制</a:t>
            </a:r>
          </a:p>
          <a:p>
            <a:pPr>
              <a:lnSpc>
                <a:spcPct val="150000"/>
              </a:lnSpc>
            </a:pPr>
            <a:r>
              <a:rPr lang="en-US" altLang="zh-CN" sz="2000" dirty="0">
                <a:latin typeface="方正楷体_GBK" panose="03000509000000000000" pitchFamily="65" charset="-122"/>
                <a:ea typeface="方正楷体_GBK" panose="03000509000000000000" pitchFamily="65" charset="-122"/>
              </a:rPr>
              <a:t>TCU</a:t>
            </a:r>
            <a:r>
              <a:rPr lang="zh-CN" altLang="en-US" sz="2000" dirty="0">
                <a:latin typeface="方正楷体_GBK" panose="03000509000000000000" pitchFamily="65" charset="-122"/>
                <a:ea typeface="方正楷体_GBK" panose="03000509000000000000" pitchFamily="65" charset="-122"/>
              </a:rPr>
              <a:t>控制减速器上的换档电动机。驻车电机有一个编码器，输出</a:t>
            </a:r>
            <a:r>
              <a:rPr lang="en-US" altLang="zh-CN" sz="2000" dirty="0">
                <a:latin typeface="方正楷体_GBK" panose="03000509000000000000" pitchFamily="65" charset="-122"/>
                <a:ea typeface="方正楷体_GBK" panose="03000509000000000000" pitchFamily="65" charset="-122"/>
              </a:rPr>
              <a:t>4-bit</a:t>
            </a:r>
            <a:r>
              <a:rPr lang="zh-CN" altLang="en-US" sz="2000" dirty="0">
                <a:latin typeface="方正楷体_GBK" panose="03000509000000000000" pitchFamily="65" charset="-122"/>
                <a:ea typeface="方正楷体_GBK" panose="03000509000000000000" pitchFamily="65" charset="-122"/>
              </a:rPr>
              <a:t>代码用来确定驻车电机位置。</a:t>
            </a:r>
            <a:r>
              <a:rPr lang="en-US" altLang="zh-CN" sz="2000" dirty="0">
                <a:latin typeface="方正楷体_GBK" panose="03000509000000000000" pitchFamily="65" charset="-122"/>
                <a:ea typeface="方正楷体_GBK" panose="03000509000000000000" pitchFamily="65" charset="-122"/>
              </a:rPr>
              <a:t>TCU</a:t>
            </a:r>
            <a:r>
              <a:rPr lang="zh-CN" altLang="en-US" sz="2000" dirty="0">
                <a:latin typeface="方正楷体_GBK" panose="03000509000000000000" pitchFamily="65" charset="-122"/>
                <a:ea typeface="方正楷体_GBK" panose="03000509000000000000" pitchFamily="65" charset="-122"/>
              </a:rPr>
              <a:t>接口通过汽车</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总线接收来自其他车辆系统的信息（驱动电机转速、车速、停车请求等）。</a:t>
            </a:r>
            <a:r>
              <a:rPr lang="en-US" altLang="zh-CN" sz="2000" dirty="0">
                <a:latin typeface="方正楷体_GBK" panose="03000509000000000000" pitchFamily="65" charset="-122"/>
                <a:ea typeface="方正楷体_GBK" panose="03000509000000000000" pitchFamily="65" charset="-122"/>
              </a:rPr>
              <a:t>TCU</a:t>
            </a:r>
            <a:r>
              <a:rPr lang="zh-CN" altLang="en-US" sz="2000" dirty="0">
                <a:latin typeface="方正楷体_GBK" panose="03000509000000000000" pitchFamily="65" charset="-122"/>
                <a:ea typeface="方正楷体_GBK" panose="03000509000000000000" pitchFamily="65" charset="-122"/>
              </a:rPr>
              <a:t>接收相关的换档条件和换挡请求，直接控制驻车电机驱动棘爪扣入或松开棘轮，达到驻车或解除驻车功能。</a:t>
            </a:r>
          </a:p>
        </p:txBody>
      </p:sp>
      <p:sp>
        <p:nvSpPr>
          <p:cNvPr id="9" name="文本框 8">
            <a:extLst>
              <a:ext uri="{FF2B5EF4-FFF2-40B4-BE49-F238E27FC236}">
                <a16:creationId xmlns:a16="http://schemas.microsoft.com/office/drawing/2014/main" id="{C853034C-AA1F-44F0-BE71-659D7AEFE9D6}"/>
              </a:ext>
            </a:extLst>
          </p:cNvPr>
          <p:cNvSpPr txBox="1"/>
          <p:nvPr/>
        </p:nvSpPr>
        <p:spPr>
          <a:xfrm>
            <a:off x="8100391" y="5896943"/>
            <a:ext cx="2329070" cy="646331"/>
          </a:xfrm>
          <a:prstGeom prst="rect">
            <a:avLst/>
          </a:prstGeom>
          <a:noFill/>
        </p:spPr>
        <p:txBody>
          <a:bodyPr wrap="square">
            <a:spAutoFit/>
          </a:bodyPr>
          <a:lstStyle/>
          <a:p>
            <a:pPr indent="355600" algn="l"/>
            <a:r>
              <a:rPr lang="zh-CN" altLang="en-US" sz="1800" kern="100" dirty="0">
                <a:effectLst/>
                <a:latin typeface="方正楷体_GBK" panose="03000509000000000000" pitchFamily="65" charset="-122"/>
                <a:ea typeface="方正楷体_GBK" panose="03000509000000000000" pitchFamily="65" charset="-122"/>
                <a:cs typeface="Times New Roman" panose="02020603050405020304" pitchFamily="18" charset="0"/>
              </a:rPr>
              <a:t>减速器控制器内部结构</a:t>
            </a:r>
            <a:endParaRPr lang="zh-CN" altLang="zh-CN" sz="1200" kern="100" dirty="0">
              <a:effectLst/>
              <a:latin typeface="方正楷体_GBK" panose="03000509000000000000" pitchFamily="65" charset="-122"/>
              <a:ea typeface="方正楷体_GBK" panose="03000509000000000000" pitchFamily="65" charset="-122"/>
              <a:cs typeface="Times New Roman" panose="02020603050405020304" pitchFamily="18" charset="0"/>
            </a:endParaRPr>
          </a:p>
        </p:txBody>
      </p:sp>
      <p:pic>
        <p:nvPicPr>
          <p:cNvPr id="6" name="图片 5">
            <a:extLst>
              <a:ext uri="{FF2B5EF4-FFF2-40B4-BE49-F238E27FC236}">
                <a16:creationId xmlns:a16="http://schemas.microsoft.com/office/drawing/2014/main" id="{537F7945-18E8-450B-8345-97A758C33AAA}"/>
              </a:ext>
            </a:extLst>
          </p:cNvPr>
          <p:cNvPicPr/>
          <p:nvPr/>
        </p:nvPicPr>
        <p:blipFill>
          <a:blip r:embed="rId2"/>
          <a:stretch>
            <a:fillRect/>
          </a:stretch>
        </p:blipFill>
        <p:spPr>
          <a:xfrm>
            <a:off x="6157290" y="2266122"/>
            <a:ext cx="5676901" cy="3445565"/>
          </a:xfrm>
          <a:prstGeom prst="rect">
            <a:avLst/>
          </a:prstGeom>
        </p:spPr>
      </p:pic>
    </p:spTree>
    <p:extLst>
      <p:ext uri="{BB962C8B-B14F-4D97-AF65-F5344CB8AC3E}">
        <p14:creationId xmlns:p14="http://schemas.microsoft.com/office/powerpoint/2010/main" val="775978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BE11E8F-270C-4564-9EBD-F6EC8D4F1A03}"/>
              </a:ext>
            </a:extLst>
          </p:cNvPr>
          <p:cNvSpPr/>
          <p:nvPr/>
        </p:nvSpPr>
        <p:spPr>
          <a:xfrm>
            <a:off x="4772560" y="2306153"/>
            <a:ext cx="2646879" cy="1569660"/>
          </a:xfrm>
          <a:prstGeom prst="rect">
            <a:avLst/>
          </a:prstGeom>
          <a:noFill/>
        </p:spPr>
        <p:txBody>
          <a:bodyPr wrap="none" lIns="91440" tIns="45720" rIns="91440" bIns="45720">
            <a:spAutoFit/>
          </a:bodyPr>
          <a:lstStyle/>
          <a:p>
            <a:pPr algn="ctr"/>
            <a:r>
              <a:rPr lang="zh-CN" altLang="en-US" sz="96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谢谢</a:t>
            </a:r>
          </a:p>
        </p:txBody>
      </p:sp>
    </p:spTree>
    <p:extLst>
      <p:ext uri="{BB962C8B-B14F-4D97-AF65-F5344CB8AC3E}">
        <p14:creationId xmlns:p14="http://schemas.microsoft.com/office/powerpoint/2010/main" val="330288166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3635</TotalTime>
  <Words>433</Words>
  <Application>Microsoft Office PowerPoint</Application>
  <PresentationFormat>宽屏</PresentationFormat>
  <Paragraphs>23</Paragraphs>
  <Slides>6</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6</vt:i4>
      </vt:variant>
    </vt:vector>
  </HeadingPairs>
  <TitlesOfParts>
    <vt:vector size="11" baseType="lpstr">
      <vt:lpstr>等线</vt:lpstr>
      <vt:lpstr>方正黑体_GBK</vt:lpstr>
      <vt:lpstr>方正楷体_GBK</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100</cp:revision>
  <dcterms:created xsi:type="dcterms:W3CDTF">2020-03-16T09:44:54Z</dcterms:created>
  <dcterms:modified xsi:type="dcterms:W3CDTF">2025-09-13T02:35:47Z</dcterms:modified>
</cp:coreProperties>
</file>